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0" r:id="rId3"/>
    <p:sldId id="303" r:id="rId4"/>
    <p:sldId id="294" r:id="rId5"/>
    <p:sldId id="304" r:id="rId6"/>
    <p:sldId id="297" r:id="rId7"/>
    <p:sldId id="305" r:id="rId8"/>
    <p:sldId id="306" r:id="rId9"/>
    <p:sldId id="307" r:id="rId10"/>
    <p:sldId id="308" r:id="rId11"/>
    <p:sldId id="264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25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00686" y="1830111"/>
            <a:ext cx="905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Global-Local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Mutual Attention Model for</a:t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 Classification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990266" y="4333680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(IEEE-2019.12)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415313" y="5066553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228850"/>
            <a:ext cx="49911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366963"/>
            <a:ext cx="100965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>
                <a:solidFill>
                  <a:schemeClr val="tx1"/>
                </a:solidFill>
              </a:rPr>
              <a:t>1.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propose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a novel Global-Local Mutual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Attention (GLMA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)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 model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with a mutual attention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mechanism</a:t>
            </a:r>
            <a:br>
              <a:rPr lang="en-US" altLang="zh-CN" b="0" dirty="0" smtClean="0">
                <a:solidFill>
                  <a:schemeClr val="tx1"/>
                </a:solidFill>
                <a:effectLst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>
                <a:solidFill>
                  <a:schemeClr val="tx1"/>
                </a:solidFill>
              </a:rPr>
              <a:t>2.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weighted-over-time pooling operation is proposed to aggregate the most informative and discriminative features </a:t>
            </a:r>
            <a:br>
              <a:rPr lang="en-US" altLang="zh-CN" b="0" dirty="0">
                <a:solidFill>
                  <a:schemeClr val="tx1"/>
                </a:solidFill>
                <a:effectLst/>
              </a:rPr>
            </a:br>
            <a:r>
              <a:rPr lang="en-US" altLang="zh-CN" b="0" dirty="0">
                <a:solidFill>
                  <a:schemeClr val="tx1"/>
                </a:solidFill>
                <a:effectLst/>
              </a:rPr>
              <a:t/>
            </a:r>
            <a:br>
              <a:rPr lang="en-US" altLang="zh-CN" b="0" dirty="0">
                <a:solidFill>
                  <a:schemeClr val="tx1"/>
                </a:solidFill>
                <a:effectLst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b="0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/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797" y="20900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97327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2A15CBC-FE3B-A246-89D3-7BFA0F91B940}"/>
              </a:ext>
            </a:extLst>
          </p:cNvPr>
          <p:cNvSpPr txBox="1"/>
          <p:nvPr/>
        </p:nvSpPr>
        <p:spPr>
          <a:xfrm>
            <a:off x="5447815" y="2508796"/>
            <a:ext cx="24080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B930A5AC-EE5E-A345-AE03-C20AEEA7B5C2}"/>
              </a:ext>
            </a:extLst>
          </p:cNvPr>
          <p:cNvSpPr txBox="1"/>
          <p:nvPr/>
        </p:nvSpPr>
        <p:spPr>
          <a:xfrm>
            <a:off x="5461653" y="4035869"/>
            <a:ext cx="31502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Conclusion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22">
            <a:extLst>
              <a:ext uri="{FF2B5EF4-FFF2-40B4-BE49-F238E27FC236}">
                <a16:creationId xmlns="" xmlns:a16="http://schemas.microsoft.com/office/drawing/2014/main" id="{B930A5AC-EE5E-A345-AE03-C20AEEA7B5C2}"/>
              </a:ext>
            </a:extLst>
          </p:cNvPr>
          <p:cNvSpPr txBox="1"/>
          <p:nvPr/>
        </p:nvSpPr>
        <p:spPr>
          <a:xfrm>
            <a:off x="5459690" y="3252119"/>
            <a:ext cx="34916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=""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426028" y="1857018"/>
            <a:ext cx="3657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4000" dirty="0" smtClean="0"/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Innovation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Innovation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13125" y="3608674"/>
            <a:ext cx="16209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GLMA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24460" y="29886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LGGA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24460" y="45092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GGLA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638860" y="3204083"/>
            <a:ext cx="324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local-guided global-attention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638860" y="4734852"/>
            <a:ext cx="324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global-guided local-attention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 flipV="1">
            <a:off x="3234107" y="3445825"/>
            <a:ext cx="1490353" cy="620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5" idx="3"/>
            <a:endCxn id="7" idx="1"/>
          </p:cNvCxnSpPr>
          <p:nvPr/>
        </p:nvCxnSpPr>
        <p:spPr>
          <a:xfrm>
            <a:off x="3234107" y="4065874"/>
            <a:ext cx="1490353" cy="900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38112" y="4762561"/>
            <a:ext cx="37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Global-Local Mutual Attention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21239" y="1597644"/>
            <a:ext cx="515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1. </a:t>
            </a:r>
            <a:r>
              <a:rPr lang="en-US" altLang="zh-CN" dirty="0" smtClean="0"/>
              <a:t>Global-Local </a:t>
            </a:r>
            <a:r>
              <a:rPr lang="en-US" altLang="zh-CN" dirty="0"/>
              <a:t>Mutual </a:t>
            </a:r>
            <a:r>
              <a:rPr lang="en-US" altLang="zh-CN" dirty="0" smtClean="0"/>
              <a:t>Attention Model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</a:t>
            </a:r>
            <a:endParaRPr lang="en-US" altLang="zh-CN" dirty="0" smtClean="0"/>
          </a:p>
          <a:p>
            <a:r>
              <a:rPr lang="en-US" altLang="zh-CN" b="1" dirty="0" smtClean="0"/>
              <a:t>2</a:t>
            </a:r>
            <a:r>
              <a:rPr lang="en-US" altLang="zh-CN" dirty="0" smtClean="0"/>
              <a:t>.</a:t>
            </a:r>
            <a:r>
              <a:rPr lang="en-US" altLang="zh-CN" dirty="0"/>
              <a:t> </a:t>
            </a:r>
            <a:r>
              <a:rPr lang="en-US" altLang="zh-CN" dirty="0" smtClean="0"/>
              <a:t> weighted-over-time </a:t>
            </a:r>
            <a:r>
              <a:rPr lang="en-US" altLang="zh-CN" dirty="0"/>
              <a:t>pooling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98275" y="2150308"/>
            <a:ext cx="338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aggregate the most information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451327" y="2382474"/>
            <a:ext cx="11044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43900" y="3654889"/>
            <a:ext cx="4179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capturing complex combined semantics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7943900" y="3716430"/>
            <a:ext cx="4101108" cy="538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724431" y="5144666"/>
            <a:ext cx="4101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extracting key local </a:t>
            </a:r>
            <a:r>
              <a:rPr lang="en-US" altLang="zh-CN" dirty="0" smtClean="0">
                <a:solidFill>
                  <a:srgbClr val="FF0000"/>
                </a:solidFill>
              </a:rPr>
              <a:t>semantic features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7724431" y="5144666"/>
            <a:ext cx="3889635" cy="4730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73625"/>
            <a:ext cx="97631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" y="1338957"/>
            <a:ext cx="7775615" cy="41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896"/>
            <a:ext cx="9953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76" y="516883"/>
            <a:ext cx="2743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555" y="573905"/>
            <a:ext cx="11334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150" y="1308223"/>
            <a:ext cx="11144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46" y="883470"/>
            <a:ext cx="20669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5615" y="2368533"/>
            <a:ext cx="338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Local-guided Global Attention</a:t>
            </a:r>
          </a:p>
          <a:p>
            <a:endParaRPr lang="zh-CN" alt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43" y="2894722"/>
            <a:ext cx="2686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493" y="3047520"/>
            <a:ext cx="1038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51" y="3530617"/>
            <a:ext cx="18192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43" y="4010277"/>
            <a:ext cx="2971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84" y="4060314"/>
            <a:ext cx="1247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2094" y="4560135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Global-guided Local Attention</a:t>
            </a:r>
            <a:endParaRPr lang="zh-CN" altLang="en-US" b="1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3" y="5050857"/>
            <a:ext cx="2667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51" y="5193732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05" y="5724163"/>
            <a:ext cx="16859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75" y="6026053"/>
            <a:ext cx="25146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51" y="6019438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6" y="1663683"/>
            <a:ext cx="1619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43" y="1651123"/>
            <a:ext cx="1419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30" y="2016108"/>
            <a:ext cx="14001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626919" y="1651123"/>
            <a:ext cx="4560125" cy="1734136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44443" y="2368533"/>
            <a:ext cx="4154632" cy="211799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endCxn id="2051" idx="3"/>
          </p:cNvCxnSpPr>
          <p:nvPr/>
        </p:nvCxnSpPr>
        <p:spPr>
          <a:xfrm>
            <a:off x="6187044" y="2173270"/>
            <a:ext cx="1557399" cy="1264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626917" y="3498835"/>
            <a:ext cx="4560125" cy="1734136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744443" y="4560136"/>
            <a:ext cx="4154631" cy="199973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endCxn id="2065" idx="1"/>
          </p:cNvCxnSpPr>
          <p:nvPr/>
        </p:nvCxnSpPr>
        <p:spPr>
          <a:xfrm>
            <a:off x="6187044" y="4560136"/>
            <a:ext cx="1576449" cy="9764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50" y="1193030"/>
            <a:ext cx="22288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00" y="834855"/>
            <a:ext cx="1019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67945" y="3783315"/>
            <a:ext cx="1514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/>
              <a:t>i</a:t>
            </a:r>
            <a:r>
              <a:rPr lang="zh-CN" altLang="en-US" sz="1200" dirty="0" smtClean="0"/>
              <a:t>表示第</a:t>
            </a:r>
            <a:r>
              <a:rPr lang="en-US" altLang="zh-CN" sz="1200" dirty="0" err="1" smtClean="0"/>
              <a:t>i</a:t>
            </a:r>
            <a:r>
              <a:rPr lang="zh-CN" altLang="en-US" sz="1200" dirty="0" smtClean="0"/>
              <a:t>个</a:t>
            </a:r>
            <a:r>
              <a:rPr lang="en-US" altLang="zh-CN" sz="1200" dirty="0" smtClean="0"/>
              <a:t>head</a:t>
            </a:r>
            <a:r>
              <a:rPr lang="zh-CN" altLang="en-US" sz="1200" dirty="0" smtClean="0"/>
              <a:t>头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856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  <a:endParaRPr lang="zh-CN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851064" y="15501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/>
              <a:t>Weighted-Over-Time Pooling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66" y="1735905"/>
            <a:ext cx="49815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37" y="2196499"/>
            <a:ext cx="3657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51" y="3863192"/>
            <a:ext cx="1838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64" y="4554496"/>
            <a:ext cx="4724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022368" y="3848162"/>
            <a:ext cx="4909273" cy="10858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77004" y="3854351"/>
            <a:ext cx="261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learnable parameters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0" y="2009601"/>
            <a:ext cx="3400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0" y="6429201"/>
            <a:ext cx="4943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66888"/>
            <a:ext cx="116490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161928"/>
            <a:ext cx="121062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228850"/>
            <a:ext cx="49911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833563"/>
            <a:ext cx="66960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1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30147</TotalTime>
  <Words>115</Words>
  <Application>Microsoft Office PowerPoint</Application>
  <PresentationFormat>自定义</PresentationFormat>
  <Paragraphs>55</Paragraphs>
  <Slides>12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Innovation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1061</cp:revision>
  <dcterms:created xsi:type="dcterms:W3CDTF">2017-04-22T07:59:29Z</dcterms:created>
  <dcterms:modified xsi:type="dcterms:W3CDTF">2020-04-21T07:24:04Z</dcterms:modified>
</cp:coreProperties>
</file>